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69" r:id="rId4"/>
    <p:sldId id="270" r:id="rId5"/>
    <p:sldId id="266" r:id="rId6"/>
    <p:sldId id="284" r:id="rId7"/>
    <p:sldId id="294" r:id="rId8"/>
    <p:sldId id="285" r:id="rId9"/>
    <p:sldId id="272" r:id="rId10"/>
    <p:sldId id="286" r:id="rId11"/>
    <p:sldId id="288" r:id="rId12"/>
    <p:sldId id="289" r:id="rId13"/>
    <p:sldId id="290" r:id="rId14"/>
    <p:sldId id="291" r:id="rId15"/>
    <p:sldId id="292" r:id="rId16"/>
    <p:sldId id="293" r:id="rId17"/>
    <p:sldId id="267" r:id="rId18"/>
    <p:sldId id="273" r:id="rId19"/>
    <p:sldId id="274" r:id="rId20"/>
    <p:sldId id="276" r:id="rId21"/>
    <p:sldId id="277" r:id="rId22"/>
    <p:sldId id="278" r:id="rId23"/>
    <p:sldId id="279" r:id="rId24"/>
    <p:sldId id="280" r:id="rId25"/>
    <p:sldId id="281" r:id="rId26"/>
    <p:sldId id="282" r:id="rId27"/>
    <p:sldId id="283"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77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F831EA-96C2-4883-B0C0-591739AB6546}" type="datetimeFigureOut">
              <a:rPr lang="id-ID" smtClean="0"/>
              <a:pPr/>
              <a:t>18/06/2020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2095205-9292-4EB9-962F-A650942DBE0B}"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831EA-96C2-4883-B0C0-591739AB6546}" type="datetimeFigureOut">
              <a:rPr lang="id-ID" smtClean="0"/>
              <a:pPr/>
              <a:t>18/06/2020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095205-9292-4EB9-962F-A650942DBE0B}"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1928802"/>
            <a:ext cx="7600976" cy="2296502"/>
          </a:xfrm>
        </p:spPr>
        <p:txBody>
          <a:bodyPr>
            <a:normAutofit/>
          </a:bodyPr>
          <a:lstStyle/>
          <a:p>
            <a:pPr algn="ctr"/>
            <a:r>
              <a:rPr lang="id-ID" sz="4400" dirty="0" smtClean="0">
                <a:latin typeface="Arial" pitchFamily="34" charset="0"/>
                <a:cs typeface="Arial" pitchFamily="34" charset="0"/>
              </a:rPr>
              <a:t>Petunjuk Teknis Penyusunan SOP </a:t>
            </a:r>
            <a:endParaRPr lang="id-ID" sz="4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Petunjuk Pembuatan</a:t>
            </a:r>
            <a:endParaRPr lang="id-ID" dirty="0"/>
          </a:p>
        </p:txBody>
      </p:sp>
      <p:sp>
        <p:nvSpPr>
          <p:cNvPr id="5" name="Content Placeholder 4"/>
          <p:cNvSpPr>
            <a:spLocks noGrp="1"/>
          </p:cNvSpPr>
          <p:nvPr>
            <p:ph idx="1"/>
          </p:nvPr>
        </p:nvSpPr>
        <p:spPr/>
        <p:txBody>
          <a:bodyPr/>
          <a:lstStyle/>
          <a:p>
            <a:pPr marL="342900" lvl="3" indent="-342900">
              <a:buFont typeface="Arial" pitchFamily="34" charset="0"/>
              <a:buChar char="•"/>
            </a:pPr>
            <a:r>
              <a:rPr lang="id-ID" sz="2800" dirty="0" smtClean="0"/>
              <a:t>Logo PBPM </a:t>
            </a:r>
            <a:r>
              <a:rPr lang="id-ID" sz="2800" dirty="0"/>
              <a:t>dan nama </a:t>
            </a:r>
            <a:r>
              <a:rPr lang="id-ID" sz="2800" dirty="0" smtClean="0"/>
              <a:t>unit organisasi </a:t>
            </a:r>
            <a:r>
              <a:rPr lang="id-ID" sz="2800" dirty="0"/>
              <a:t>pembuat; </a:t>
            </a:r>
            <a:endParaRPr lang="id-ID" dirty="0" smtClean="0"/>
          </a:p>
          <a:p>
            <a:pPr>
              <a:buNone/>
            </a:pPr>
            <a:r>
              <a:rPr lang="id-ID" dirty="0"/>
              <a:t>	</a:t>
            </a:r>
            <a:endParaRPr lang="id-ID" dirty="0" smtClean="0"/>
          </a:p>
          <a:p>
            <a:pPr lvl="1">
              <a:buNone/>
            </a:pPr>
            <a:endParaRPr lang="id-ID"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24726" y="2600012"/>
            <a:ext cx="1694548" cy="165797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id-ID" dirty="0" smtClean="0"/>
              <a:t>nomor SOP, nomor prosedur yang di-SOP-kan sesuai dengan ketentuan yang berlaku;</a:t>
            </a:r>
          </a:p>
          <a:p>
            <a:pPr>
              <a:buNone/>
            </a:pPr>
            <a:r>
              <a:rPr lang="id-ID" dirty="0" smtClean="0"/>
              <a:t>Contoh : </a:t>
            </a:r>
            <a:r>
              <a:rPr lang="id-ID" dirty="0" smtClean="0">
                <a:solidFill>
                  <a:srgbClr val="FF0000"/>
                </a:solidFill>
              </a:rPr>
              <a:t>001</a:t>
            </a:r>
            <a:r>
              <a:rPr lang="id-ID" dirty="0" smtClean="0"/>
              <a:t>/</a:t>
            </a:r>
            <a:r>
              <a:rPr lang="id-ID" dirty="0" smtClean="0">
                <a:solidFill>
                  <a:srgbClr val="00B050"/>
                </a:solidFill>
              </a:rPr>
              <a:t>A1.LPM</a:t>
            </a:r>
            <a:r>
              <a:rPr lang="id-ID" dirty="0" smtClean="0"/>
              <a:t>/</a:t>
            </a:r>
            <a:r>
              <a:rPr lang="id-ID" dirty="0" smtClean="0">
                <a:solidFill>
                  <a:schemeClr val="tx2">
                    <a:lumMod val="60000"/>
                    <a:lumOff val="40000"/>
                  </a:schemeClr>
                </a:solidFill>
              </a:rPr>
              <a:t>PBPM</a:t>
            </a:r>
            <a:r>
              <a:rPr lang="id-ID" dirty="0" smtClean="0"/>
              <a:t>/</a:t>
            </a:r>
            <a:r>
              <a:rPr lang="id-ID" dirty="0" smtClean="0">
                <a:solidFill>
                  <a:srgbClr val="FFC000"/>
                </a:solidFill>
              </a:rPr>
              <a:t>I</a:t>
            </a:r>
            <a:r>
              <a:rPr lang="id-ID" dirty="0" smtClean="0"/>
              <a:t>/2019</a:t>
            </a:r>
          </a:p>
          <a:p>
            <a:pPr>
              <a:buNone/>
            </a:pPr>
            <a:endParaRPr lang="id-ID" dirty="0" smtClean="0"/>
          </a:p>
          <a:p>
            <a:pPr algn="r">
              <a:buNone/>
            </a:pPr>
            <a:r>
              <a:rPr lang="id-ID" dirty="0" smtClean="0"/>
              <a:t>Tahun</a:t>
            </a:r>
          </a:p>
          <a:p>
            <a:pPr algn="r">
              <a:buNone/>
            </a:pPr>
            <a:r>
              <a:rPr lang="id-ID" dirty="0" smtClean="0">
                <a:solidFill>
                  <a:srgbClr val="FFC000"/>
                </a:solidFill>
              </a:rPr>
              <a:t>Bulan</a:t>
            </a:r>
          </a:p>
          <a:p>
            <a:pPr algn="r">
              <a:buNone/>
            </a:pPr>
            <a:r>
              <a:rPr lang="id-ID" dirty="0" smtClean="0">
                <a:solidFill>
                  <a:schemeClr val="tx2">
                    <a:lumMod val="60000"/>
                    <a:lumOff val="40000"/>
                  </a:schemeClr>
                </a:solidFill>
              </a:rPr>
              <a:t>Lembaga</a:t>
            </a:r>
          </a:p>
          <a:p>
            <a:pPr algn="r">
              <a:buNone/>
            </a:pPr>
            <a:r>
              <a:rPr lang="id-ID" dirty="0" smtClean="0">
                <a:solidFill>
                  <a:srgbClr val="00B050"/>
                </a:solidFill>
              </a:rPr>
              <a:t>Kode pembuat SOP</a:t>
            </a:r>
          </a:p>
          <a:p>
            <a:pPr algn="r">
              <a:buNone/>
            </a:pPr>
            <a:r>
              <a:rPr lang="id-ID" dirty="0" smtClean="0">
                <a:solidFill>
                  <a:srgbClr val="FF0000"/>
                </a:solidFill>
              </a:rPr>
              <a:t>Nomor SOP</a:t>
            </a:r>
          </a:p>
        </p:txBody>
      </p:sp>
      <p:cxnSp>
        <p:nvCxnSpPr>
          <p:cNvPr id="5" name="Straight Connector 4"/>
          <p:cNvCxnSpPr/>
          <p:nvPr/>
        </p:nvCxnSpPr>
        <p:spPr>
          <a:xfrm rot="5400000">
            <a:off x="2179224" y="4250140"/>
            <a:ext cx="2071702"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214678" y="5286388"/>
            <a:ext cx="192882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892943" y="4535495"/>
            <a:ext cx="2642412"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214546" y="5857892"/>
            <a:ext cx="44291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Left Brace 16"/>
          <p:cNvSpPr/>
          <p:nvPr/>
        </p:nvSpPr>
        <p:spPr>
          <a:xfrm rot="16200000">
            <a:off x="2071670" y="2714621"/>
            <a:ext cx="214314" cy="64294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
        <p:nvSpPr>
          <p:cNvPr id="19" name="Left Brace 18"/>
          <p:cNvSpPr/>
          <p:nvPr/>
        </p:nvSpPr>
        <p:spPr>
          <a:xfrm rot="16200000">
            <a:off x="3107521" y="2464588"/>
            <a:ext cx="214314" cy="114300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
        <p:nvSpPr>
          <p:cNvPr id="22" name="Left Brace 21"/>
          <p:cNvSpPr/>
          <p:nvPr/>
        </p:nvSpPr>
        <p:spPr>
          <a:xfrm rot="16200000">
            <a:off x="4393405" y="2464587"/>
            <a:ext cx="214314" cy="114300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cxnSp>
        <p:nvCxnSpPr>
          <p:cNvPr id="23" name="Straight Connector 22"/>
          <p:cNvCxnSpPr/>
          <p:nvPr/>
        </p:nvCxnSpPr>
        <p:spPr>
          <a:xfrm rot="5400000">
            <a:off x="3715141" y="3928669"/>
            <a:ext cx="157163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4500562" y="4714884"/>
            <a:ext cx="250033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4786711" y="3642917"/>
            <a:ext cx="1143008"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357818" y="4214818"/>
            <a:ext cx="228601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5929322" y="3786190"/>
            <a:ext cx="171451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Left Brace 32"/>
          <p:cNvSpPr/>
          <p:nvPr/>
        </p:nvSpPr>
        <p:spPr>
          <a:xfrm rot="16200000">
            <a:off x="5857884" y="2714620"/>
            <a:ext cx="214314" cy="64294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cxnSp>
        <p:nvCxnSpPr>
          <p:cNvPr id="34" name="Straight Connector 33"/>
          <p:cNvCxnSpPr/>
          <p:nvPr/>
        </p:nvCxnSpPr>
        <p:spPr>
          <a:xfrm rot="5400000">
            <a:off x="5608248" y="3464322"/>
            <a:ext cx="642942" cy="794"/>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268931"/>
          </a:xfrm>
        </p:spPr>
        <p:txBody>
          <a:bodyPr>
            <a:normAutofit/>
          </a:bodyPr>
          <a:lstStyle/>
          <a:p>
            <a:r>
              <a:rPr lang="id-ID" b="1" dirty="0" smtClean="0"/>
              <a:t>Tanggal pembuatan</a:t>
            </a:r>
            <a:r>
              <a:rPr lang="id-ID" dirty="0" smtClean="0"/>
              <a:t>, tanggal pertama kali SOP dibuat berupa tanggal selesainya SOP dibuat bukan tanggal dimulainya pembuatannya;</a:t>
            </a:r>
          </a:p>
          <a:p>
            <a:r>
              <a:rPr lang="id-ID" b="1" dirty="0" smtClean="0"/>
              <a:t>Tanggal efektif</a:t>
            </a:r>
            <a:r>
              <a:rPr lang="id-ID" dirty="0" smtClean="0"/>
              <a:t>, tanggal mulai diberlakukan SOP atau sama dengan tanggal ditandatanganinya Dokumen SOP;</a:t>
            </a:r>
          </a:p>
          <a:p>
            <a:r>
              <a:rPr lang="id-ID" b="1" dirty="0" smtClean="0"/>
              <a:t>Disahkan</a:t>
            </a:r>
            <a:r>
              <a:rPr lang="id-ID" dirty="0" smtClean="0"/>
              <a:t>, pengesahan dilakukan oleh LPM. Item pengesahan berisi nomenklatur jabatan, tanda tangan, nama pejabat yang disertai dengan nidn, serta stempel;</a:t>
            </a:r>
          </a:p>
          <a:p>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fontScale="92500"/>
          </a:bodyPr>
          <a:lstStyle/>
          <a:p>
            <a:r>
              <a:rPr lang="id-ID" b="1" dirty="0" smtClean="0"/>
              <a:t>Judul SOP</a:t>
            </a:r>
            <a:r>
              <a:rPr lang="id-ID" dirty="0" smtClean="0"/>
              <a:t>, judul prosedur yang di-SOP-kan sesuai dengan kegiatan, tugas dan fungsi yang dimiliki;</a:t>
            </a:r>
          </a:p>
          <a:p>
            <a:r>
              <a:rPr lang="id-ID" b="1" dirty="0" smtClean="0"/>
              <a:t>Dasar hukum</a:t>
            </a:r>
            <a:r>
              <a:rPr lang="id-ID" dirty="0" smtClean="0"/>
              <a:t>, berupa peraturan internal yang mendasari prosedur yang di-SOP-kan beserta aturan pelaksanaannya;</a:t>
            </a:r>
          </a:p>
          <a:p>
            <a:r>
              <a:rPr lang="id-ID" b="1" dirty="0" smtClean="0"/>
              <a:t>Keterkaitan</a:t>
            </a:r>
            <a:r>
              <a:rPr lang="id-ID" dirty="0" smtClean="0"/>
              <a:t>, memberikan penjelasan mengenai keterkaitan prosedur yang distandarkan dengan prosedur lain yang distandarkan (SOP lain yang terkait secara langsung dalam proses pelaksanaan kegiatan dan menjadi bagian dari kegiatan tersebut). Apabila tidak ada bisa dikosongkan.</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fontScale="70000" lnSpcReduction="20000"/>
          </a:bodyPr>
          <a:lstStyle/>
          <a:p>
            <a:r>
              <a:rPr lang="id-ID" b="1" dirty="0" smtClean="0"/>
              <a:t>Peringatan</a:t>
            </a:r>
            <a:r>
              <a:rPr lang="id-ID" dirty="0" smtClean="0"/>
              <a:t>, berupa penjelasan mengenai kemungkinanyang terjadi ketika prosedur dilaksanakan atau tidak dilaksanakan.</a:t>
            </a:r>
          </a:p>
          <a:p>
            <a:pPr marL="342900" lvl="3" indent="-342900">
              <a:buFont typeface="Arial" pitchFamily="34" charset="0"/>
              <a:buChar char="•"/>
            </a:pPr>
            <a:r>
              <a:rPr lang="id-ID" sz="3200" b="1" dirty="0" smtClean="0"/>
              <a:t>Kualifikasi Pelaksana</a:t>
            </a:r>
            <a:r>
              <a:rPr lang="id-ID" sz="3200" dirty="0" smtClean="0"/>
              <a:t>, berupa kompetensi (keahlian dan keterampilan) bersifat umum untuk semua pelaksana dan bukan bersifat individu, yang diperlukan untuk dapat melaksanakan SOP ini secara optimal.</a:t>
            </a:r>
          </a:p>
          <a:p>
            <a:pPr marL="342900" lvl="3" indent="-342900">
              <a:buFont typeface="Arial" pitchFamily="34" charset="0"/>
              <a:buChar char="•"/>
            </a:pPr>
            <a:r>
              <a:rPr lang="id-ID" sz="3200" b="1" dirty="0" smtClean="0"/>
              <a:t>Peralatan dan perlengkapan</a:t>
            </a:r>
            <a:r>
              <a:rPr lang="id-ID" sz="3200" dirty="0" smtClean="0"/>
              <a:t>, memberikan penjelasan mengenai daftar peralatan utama (pokok) dan perlengkapan yang dibutuhkan yang terkait secara langsung dengan prosedur yang di-SOP-kan.</a:t>
            </a:r>
          </a:p>
          <a:p>
            <a:pPr marL="342900" lvl="3" indent="-342900">
              <a:buFont typeface="Arial" pitchFamily="34" charset="0"/>
              <a:buChar char="•"/>
            </a:pPr>
            <a:r>
              <a:rPr lang="id-ID" sz="3200" b="1" dirty="0" smtClean="0"/>
              <a:t>Pencatatan dan pendataan</a:t>
            </a:r>
            <a:r>
              <a:rPr lang="id-ID" sz="3200" dirty="0" smtClean="0"/>
              <a:t>, memuat berbagai hal yang perlu didata dan dicatat oleh pejabat tertentu. Setiap Pelaksana yang ikut berperan dalam proses, diwajibkan untuk mencatat dan mendata apa yang sudah dilakukannya, dan memberikan pengesahan bahwa langkah yang ditanganinya dapat dilanjutkan pada langkah selanjutnya. Pendataan dan pencatatan akan menjadi dokumen yang memberikan informasi penting mengenai </a:t>
            </a:r>
            <a:r>
              <a:rPr lang="id-ID" sz="3200" b="1" dirty="0" smtClean="0"/>
              <a:t>apakah prosedur telah dijalankan dengan benar</a:t>
            </a:r>
            <a:r>
              <a:rPr lang="id-ID" sz="3200" dirty="0" smtClean="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lstStyle/>
          <a:p>
            <a:r>
              <a:rPr lang="id-ID" b="1" dirty="0" smtClean="0"/>
              <a:t>Nomor kegiatan</a:t>
            </a:r>
            <a:r>
              <a:rPr lang="id-ID" dirty="0" smtClean="0"/>
              <a:t>, berisi nomor urutan prosedur;</a:t>
            </a:r>
          </a:p>
          <a:p>
            <a:r>
              <a:rPr lang="id-ID" b="1" dirty="0" smtClean="0"/>
              <a:t>Uraian kegiatan</a:t>
            </a:r>
            <a:r>
              <a:rPr lang="id-ID" dirty="0" smtClean="0"/>
              <a:t> yang berisi langkah-langkah (prosedur). Ditulis menggunakan kalimat deklaratif dengan menyembunyikan subjek;</a:t>
            </a:r>
          </a:p>
          <a:p>
            <a:r>
              <a:rPr lang="id-ID" b="1" dirty="0" smtClean="0"/>
              <a:t>Pelaksana</a:t>
            </a:r>
            <a:r>
              <a:rPr lang="id-ID" dirty="0" smtClean="0"/>
              <a:t> yang merupakan pelaku kegiatan;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40369"/>
          </a:xfrm>
        </p:spPr>
        <p:txBody>
          <a:bodyPr/>
          <a:lstStyle/>
          <a:p>
            <a:r>
              <a:rPr lang="id-ID" b="1" dirty="0" smtClean="0"/>
              <a:t>Mutu baku</a:t>
            </a:r>
            <a:r>
              <a:rPr lang="id-ID" dirty="0" smtClean="0"/>
              <a:t> yang berisi kelengkapan, waktu, output dan keterangan :</a:t>
            </a:r>
          </a:p>
          <a:p>
            <a:pPr lvl="1"/>
            <a:r>
              <a:rPr lang="id-ID" b="1" dirty="0" smtClean="0"/>
              <a:t>Kelengkapan</a:t>
            </a:r>
            <a:r>
              <a:rPr lang="id-ID" dirty="0" smtClean="0"/>
              <a:t>, berupa perlengkapan yang dibutuhkan.</a:t>
            </a:r>
          </a:p>
          <a:p>
            <a:pPr lvl="1"/>
            <a:r>
              <a:rPr lang="id-ID" b="1" dirty="0" smtClean="0"/>
              <a:t>Waktu</a:t>
            </a:r>
            <a:r>
              <a:rPr lang="id-ID" dirty="0" smtClean="0"/>
              <a:t>, berupa satuan yang dijadikan standar, bisa berupa detik, menit, jam, hari, dst.</a:t>
            </a:r>
          </a:p>
          <a:p>
            <a:pPr lvl="1"/>
            <a:r>
              <a:rPr lang="id-ID" b="1" i="1" dirty="0" smtClean="0"/>
              <a:t>Output</a:t>
            </a:r>
            <a:r>
              <a:rPr lang="id-ID" dirty="0" smtClean="0"/>
              <a:t>, berupa produk yang dihasilkan.</a:t>
            </a:r>
          </a:p>
          <a:p>
            <a:pPr lvl="1"/>
            <a:r>
              <a:rPr lang="id-ID" b="1" dirty="0" smtClean="0"/>
              <a:t>Keterangan</a:t>
            </a:r>
            <a:r>
              <a:rPr lang="id-ID" dirty="0" smtClean="0"/>
              <a:t>, berupa catatan tambahan di setiap prosedur.</a:t>
            </a:r>
            <a:endParaRPr lang="id-ID" b="1" dirty="0" smtClean="0"/>
          </a:p>
          <a:p>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d-ID" dirty="0" smtClean="0"/>
              <a:t>Langkah-langkah Penyusunan SOP</a:t>
            </a:r>
            <a:endParaRPr lang="id-ID" dirty="0"/>
          </a:p>
        </p:txBody>
      </p:sp>
      <p:sp>
        <p:nvSpPr>
          <p:cNvPr id="2" name="Content Placeholder 1"/>
          <p:cNvSpPr>
            <a:spLocks noGrp="1"/>
          </p:cNvSpPr>
          <p:nvPr>
            <p:ph idx="1"/>
          </p:nvPr>
        </p:nvSpPr>
        <p:spPr/>
        <p:txBody>
          <a:bodyPr>
            <a:normAutofit fontScale="92500" lnSpcReduction="20000"/>
          </a:bodyPr>
          <a:lstStyle/>
          <a:p>
            <a:pPr marL="624078" indent="-514350">
              <a:buFont typeface="+mj-lt"/>
              <a:buAutoNum type="arabicPeriod"/>
            </a:pPr>
            <a:r>
              <a:rPr lang="id-ID" dirty="0" smtClean="0"/>
              <a:t>Persiapan;</a:t>
            </a:r>
          </a:p>
          <a:p>
            <a:pPr marL="624078" indent="-514350">
              <a:buFont typeface="+mj-lt"/>
              <a:buAutoNum type="arabicPeriod"/>
            </a:pPr>
            <a:r>
              <a:rPr lang="id-ID" dirty="0" smtClean="0">
                <a:solidFill>
                  <a:srgbClr val="00B050"/>
                </a:solidFill>
              </a:rPr>
              <a:t>Identifikasi kebutuhan;</a:t>
            </a:r>
          </a:p>
          <a:p>
            <a:pPr marL="624078" indent="-514350">
              <a:buFont typeface="+mj-lt"/>
              <a:buAutoNum type="arabicPeriod"/>
            </a:pPr>
            <a:r>
              <a:rPr lang="id-ID" dirty="0" smtClean="0">
                <a:solidFill>
                  <a:srgbClr val="00B050"/>
                </a:solidFill>
              </a:rPr>
              <a:t>Analisis kebutuhan;</a:t>
            </a:r>
          </a:p>
          <a:p>
            <a:pPr marL="624078" indent="-514350">
              <a:buFont typeface="+mj-lt"/>
              <a:buAutoNum type="arabicPeriod"/>
            </a:pPr>
            <a:r>
              <a:rPr lang="id-ID" b="1" dirty="0" smtClean="0">
                <a:solidFill>
                  <a:srgbClr val="0070C0"/>
                </a:solidFill>
              </a:rPr>
              <a:t>Penulisan;</a:t>
            </a:r>
          </a:p>
          <a:p>
            <a:pPr marL="624078" indent="-514350">
              <a:buFont typeface="+mj-lt"/>
              <a:buAutoNum type="arabicPeriod"/>
            </a:pPr>
            <a:r>
              <a:rPr lang="id-ID" dirty="0" smtClean="0"/>
              <a:t>Verifikasi dan uji coba;</a:t>
            </a:r>
          </a:p>
          <a:p>
            <a:pPr marL="624078" indent="-514350">
              <a:buFont typeface="+mj-lt"/>
              <a:buAutoNum type="arabicPeriod"/>
            </a:pPr>
            <a:r>
              <a:rPr lang="id-ID" dirty="0" smtClean="0"/>
              <a:t>Pelaksanaan;</a:t>
            </a:r>
          </a:p>
          <a:p>
            <a:pPr marL="624078" indent="-514350">
              <a:buFont typeface="+mj-lt"/>
              <a:buAutoNum type="arabicPeriod"/>
            </a:pPr>
            <a:r>
              <a:rPr lang="id-ID" dirty="0" smtClean="0"/>
              <a:t>Sosialisasi;</a:t>
            </a:r>
          </a:p>
          <a:p>
            <a:pPr marL="624078" indent="-514350">
              <a:buFont typeface="+mj-lt"/>
              <a:buAutoNum type="arabicPeriod"/>
            </a:pPr>
            <a:r>
              <a:rPr lang="id-ID" dirty="0" smtClean="0"/>
              <a:t>Pelatihan dan pemahaman;</a:t>
            </a:r>
          </a:p>
          <a:p>
            <a:pPr marL="624078" indent="-514350">
              <a:buFont typeface="+mj-lt"/>
              <a:buAutoNum type="arabicPeriod"/>
            </a:pPr>
            <a:r>
              <a:rPr lang="id-ID" dirty="0" smtClean="0"/>
              <a:t>Pemantauan dan evaluasi.</a:t>
            </a:r>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1. Persiapan Penyusunan SOP </a:t>
            </a:r>
            <a:endParaRPr lang="id-ID" dirty="0"/>
          </a:p>
        </p:txBody>
      </p:sp>
      <p:sp>
        <p:nvSpPr>
          <p:cNvPr id="2" name="Content Placeholder 1"/>
          <p:cNvSpPr>
            <a:spLocks noGrp="1"/>
          </p:cNvSpPr>
          <p:nvPr>
            <p:ph idx="1"/>
          </p:nvPr>
        </p:nvSpPr>
        <p:spPr/>
        <p:txBody>
          <a:bodyPr/>
          <a:lstStyle/>
          <a:p>
            <a:r>
              <a:rPr lang="id-ID" dirty="0" smtClean="0"/>
              <a:t>Membentuk tim, tim terdiri dari tim yang melingkupi SOP organisasi secara keseluruhan (LPM) dan tim yang melingkupi unit-unit kerja pada berbagai level (Tim Penyusun SOP Unit Organisasi)</a:t>
            </a:r>
          </a:p>
          <a:p>
            <a:r>
              <a:rPr lang="id-ID" dirty="0" smtClean="0"/>
              <a:t>Kelengkapan tim</a:t>
            </a:r>
            <a:endParaRPr lang="id-ID"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2. Identifikasi Kebutuhan</a:t>
            </a:r>
            <a:endParaRPr lang="id-ID" dirty="0"/>
          </a:p>
        </p:txBody>
      </p:sp>
      <p:sp>
        <p:nvSpPr>
          <p:cNvPr id="2" name="Content Placeholder 1"/>
          <p:cNvSpPr>
            <a:spLocks noGrp="1"/>
          </p:cNvSpPr>
          <p:nvPr>
            <p:ph idx="1"/>
          </p:nvPr>
        </p:nvSpPr>
        <p:spPr/>
        <p:txBody>
          <a:bodyPr>
            <a:normAutofit lnSpcReduction="10000"/>
          </a:bodyPr>
          <a:lstStyle/>
          <a:p>
            <a:pPr algn="just">
              <a:buNone/>
            </a:pPr>
            <a:r>
              <a:rPr lang="id-ID" dirty="0" smtClean="0"/>
              <a:t>	Identifikasi kebutuhan SOP bertujuan untuk mengetahui ruang lingkup, jenis, dan jumlah SOP yang dibutuhkan: </a:t>
            </a:r>
          </a:p>
          <a:p>
            <a:pPr marL="850392" lvl="1" indent="-457200">
              <a:buFont typeface="+mj-lt"/>
              <a:buAutoNum type="alphaLcPeriod"/>
            </a:pPr>
            <a:r>
              <a:rPr lang="id-ID" dirty="0" smtClean="0"/>
              <a:t>ruang lingkup, berkaitan dengan bidang tugas dari prosedur-prosedur operasional untuk distandarkan; </a:t>
            </a:r>
          </a:p>
          <a:p>
            <a:pPr marL="850392" lvl="1" indent="-457200">
              <a:buFont typeface="+mj-lt"/>
              <a:buAutoNum type="alphaLcPeriod"/>
            </a:pPr>
            <a:r>
              <a:rPr lang="id-ID" dirty="0" smtClean="0"/>
              <a:t>jenis, berkaitan dengan tipe dan format SOP yang sesuai untuk diterapkan; </a:t>
            </a:r>
          </a:p>
          <a:p>
            <a:pPr marL="850392" lvl="1" indent="-457200">
              <a:buFont typeface="+mj-lt"/>
              <a:buAutoNum type="alphaLcPeriod"/>
            </a:pPr>
            <a:r>
              <a:rPr lang="id-ID" dirty="0" smtClean="0"/>
              <a:t>jumlah, berkaitan dengan jumlah SOP yang dibuat sesuai dengan prioritas.</a:t>
            </a:r>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Prinsip Pelaksanaan SOP</a:t>
            </a:r>
            <a:endParaRPr lang="id-ID" dirty="0"/>
          </a:p>
        </p:txBody>
      </p:sp>
      <p:sp>
        <p:nvSpPr>
          <p:cNvPr id="2" name="Content Placeholder 1"/>
          <p:cNvSpPr>
            <a:spLocks noGrp="1"/>
          </p:cNvSpPr>
          <p:nvPr>
            <p:ph idx="1"/>
          </p:nvPr>
        </p:nvSpPr>
        <p:spPr/>
        <p:txBody>
          <a:bodyPr>
            <a:normAutofit/>
          </a:bodyPr>
          <a:lstStyle/>
          <a:p>
            <a:r>
              <a:rPr lang="id-ID" dirty="0" smtClean="0"/>
              <a:t>Konsisten; </a:t>
            </a:r>
          </a:p>
          <a:p>
            <a:r>
              <a:rPr lang="id-ID" dirty="0" smtClean="0"/>
              <a:t>Komitmen; </a:t>
            </a:r>
          </a:p>
          <a:p>
            <a:r>
              <a:rPr lang="id-ID" dirty="0" smtClean="0"/>
              <a:t>Perbaikan berkelanjutan; </a:t>
            </a:r>
          </a:p>
          <a:p>
            <a:r>
              <a:rPr lang="id-ID" dirty="0" smtClean="0"/>
              <a:t>Mengikat; </a:t>
            </a:r>
          </a:p>
          <a:p>
            <a:r>
              <a:rPr lang="id-ID" dirty="0" smtClean="0"/>
              <a:t>Seluruh unsur memiliki peran penting; dan </a:t>
            </a:r>
          </a:p>
          <a:p>
            <a:r>
              <a:rPr lang="id-ID" dirty="0" smtClean="0"/>
              <a:t>Terdokumentasi dengan baik.</a:t>
            </a:r>
            <a:endParaRPr lang="id-ID"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id-ID" sz="4400" dirty="0" smtClean="0"/>
              <a:t>Langkah-langkah identifikasi kebutuhan:</a:t>
            </a:r>
            <a:endParaRPr lang="id-ID" dirty="0"/>
          </a:p>
        </p:txBody>
      </p:sp>
      <p:sp>
        <p:nvSpPr>
          <p:cNvPr id="2" name="Content Placeholder 1"/>
          <p:cNvSpPr>
            <a:spLocks noGrp="1"/>
          </p:cNvSpPr>
          <p:nvPr>
            <p:ph idx="1"/>
          </p:nvPr>
        </p:nvSpPr>
        <p:spPr/>
        <p:txBody>
          <a:bodyPr>
            <a:normAutofit/>
          </a:bodyPr>
          <a:lstStyle/>
          <a:p>
            <a:pPr marL="624078" indent="-514350">
              <a:buFont typeface="+mj-lt"/>
              <a:buAutoNum type="alphaLcPeriod"/>
            </a:pPr>
            <a:r>
              <a:rPr lang="id-ID" sz="3200" dirty="0" smtClean="0"/>
              <a:t>menyusun rencana tindak identifikasi kebutuhan </a:t>
            </a:r>
          </a:p>
          <a:p>
            <a:pPr marL="624078" indent="-514350">
              <a:buFont typeface="+mj-lt"/>
              <a:buAutoNum type="alphaLcPeriod"/>
            </a:pPr>
            <a:r>
              <a:rPr lang="id-ID" sz="3200" dirty="0" smtClean="0"/>
              <a:t>melakukan identifikasi kebutuhan </a:t>
            </a:r>
          </a:p>
          <a:p>
            <a:pPr marL="624078" indent="-514350">
              <a:buFont typeface="+mj-lt"/>
              <a:buAutoNum type="alphaLcPeriod"/>
            </a:pPr>
            <a:r>
              <a:rPr lang="id-ID" sz="3200" dirty="0" smtClean="0"/>
              <a:t>membuat sebuah daftar mengenai SOP yang akan dikembangkan</a:t>
            </a:r>
          </a:p>
          <a:p>
            <a:pPr marL="624078" indent="-514350">
              <a:buFont typeface="+mj-lt"/>
              <a:buAutoNum type="alphaLcPeriod"/>
            </a:pPr>
            <a:r>
              <a:rPr lang="id-ID" sz="3200" dirty="0" smtClean="0"/>
              <a:t>membuat dokumen identifikasi kebutuhan SOP</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3. Analisis Kebutuhan</a:t>
            </a:r>
            <a:endParaRPr lang="id-ID" dirty="0"/>
          </a:p>
        </p:txBody>
      </p:sp>
      <p:sp>
        <p:nvSpPr>
          <p:cNvPr id="2" name="Content Placeholder 1"/>
          <p:cNvSpPr>
            <a:spLocks noGrp="1"/>
          </p:cNvSpPr>
          <p:nvPr>
            <p:ph idx="1"/>
          </p:nvPr>
        </p:nvSpPr>
        <p:spPr/>
        <p:txBody>
          <a:bodyPr>
            <a:normAutofit lnSpcReduction="10000"/>
          </a:bodyPr>
          <a:lstStyle/>
          <a:p>
            <a:pPr>
              <a:buNone/>
            </a:pPr>
            <a:r>
              <a:rPr lang="id-ID" dirty="0" smtClean="0"/>
              <a:t>	langkah-langkah identifikasi SOP berdasarkan analisis tugas dan fungsi yang dimiliki organisasi pemerintah adalah sebagai berikut:</a:t>
            </a:r>
          </a:p>
          <a:p>
            <a:pPr marL="850392" lvl="1" indent="-457200">
              <a:buFont typeface="+mj-lt"/>
              <a:buAutoNum type="alphaLcPeriod"/>
            </a:pPr>
            <a:r>
              <a:rPr lang="id-ID" dirty="0" smtClean="0"/>
              <a:t>menganalisis tugas dan fungsi organisasi;</a:t>
            </a:r>
          </a:p>
          <a:p>
            <a:pPr marL="850392" lvl="1" indent="-457200">
              <a:buFont typeface="+mj-lt"/>
              <a:buAutoNum type="alphaLcPeriod"/>
            </a:pPr>
            <a:r>
              <a:rPr lang="id-ID" dirty="0" smtClean="0"/>
              <a:t>mengidentifikasi output final (end-product);</a:t>
            </a:r>
          </a:p>
          <a:p>
            <a:pPr marL="850392" lvl="1" indent="-457200">
              <a:buFont typeface="+mj-lt"/>
              <a:buAutoNum type="alphaLcPeriod"/>
            </a:pPr>
            <a:r>
              <a:rPr lang="id-ID" dirty="0" smtClean="0"/>
              <a:t>mengidentifikasi aspek kegiatan dari output final (end-product);</a:t>
            </a:r>
          </a:p>
          <a:p>
            <a:pPr marL="850392" lvl="1" indent="-457200">
              <a:buFont typeface="+mj-lt"/>
              <a:buAutoNum type="alphaLcPeriod"/>
            </a:pPr>
            <a:r>
              <a:rPr lang="id-ID" dirty="0" smtClean="0"/>
              <a:t>merumuskan judul SOP;</a:t>
            </a:r>
          </a:p>
          <a:p>
            <a:pPr marL="850392" lvl="1" indent="-457200">
              <a:buFont typeface="+mj-lt"/>
              <a:buAutoNum type="alphaLcPeriod"/>
            </a:pPr>
            <a:r>
              <a:rPr lang="id-ID" dirty="0" smtClean="0"/>
              <a:t>mengindentifikasi seluruh judul SOP.</a:t>
            </a:r>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4. Penulisan</a:t>
            </a:r>
            <a:endParaRPr lang="id-ID" dirty="0"/>
          </a:p>
        </p:txBody>
      </p:sp>
      <p:sp>
        <p:nvSpPr>
          <p:cNvPr id="2" name="Content Placeholder 1"/>
          <p:cNvSpPr>
            <a:spLocks noGrp="1"/>
          </p:cNvSpPr>
          <p:nvPr>
            <p:ph idx="1"/>
          </p:nvPr>
        </p:nvSpPr>
        <p:spPr/>
        <p:txBody>
          <a:bodyPr>
            <a:normAutofit fontScale="92500" lnSpcReduction="20000"/>
          </a:bodyPr>
          <a:lstStyle/>
          <a:p>
            <a:pPr algn="just">
              <a:buNone/>
            </a:pPr>
            <a:r>
              <a:rPr lang="id-ID" dirty="0" smtClean="0"/>
              <a:t>	Kegiatan penulisan SOP adalah pembuatan unsur prosedur SOP yang terdiri dari bagian </a:t>
            </a:r>
            <a:r>
              <a:rPr lang="id-ID" i="1" dirty="0" smtClean="0"/>
              <a:t>flowchart</a:t>
            </a:r>
            <a:r>
              <a:rPr lang="id-ID" dirty="0" smtClean="0"/>
              <a:t> dan identitas dengan menggunakan lima simbol dan format diagram alir bercabang (</a:t>
            </a:r>
            <a:r>
              <a:rPr lang="id-ID" i="1" dirty="0" smtClean="0"/>
              <a:t>branching flowchart</a:t>
            </a:r>
            <a:r>
              <a:rPr lang="id-ID" dirty="0" smtClean="0"/>
              <a:t>). Dalam menentukan SOP yang akan dibuat, terlebih dahulu diidentifikasi melalui tugas dan fungsi sebagaimana yang telah dijelaskan pada bagian identifikasi dan analisis kebutuhan. Hal yang penting dalam proses ini adalah bahwa aktivitas yang terdapat dalam organisasi saling terkait dengan proses dan prosedur yang akan distandarkan</a:t>
            </a:r>
            <a:endParaRPr lang="id-ID"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5. Verifikasi dan Uji Coba</a:t>
            </a:r>
            <a:endParaRPr lang="id-ID" dirty="0"/>
          </a:p>
        </p:txBody>
      </p:sp>
      <p:sp>
        <p:nvSpPr>
          <p:cNvPr id="2" name="Content Placeholder 1"/>
          <p:cNvSpPr>
            <a:spLocks noGrp="1"/>
          </p:cNvSpPr>
          <p:nvPr>
            <p:ph idx="1"/>
          </p:nvPr>
        </p:nvSpPr>
        <p:spPr/>
        <p:txBody>
          <a:bodyPr>
            <a:normAutofit fontScale="85000" lnSpcReduction="10000"/>
          </a:bodyPr>
          <a:lstStyle/>
          <a:p>
            <a:pPr>
              <a:buNone/>
            </a:pPr>
            <a:r>
              <a:rPr lang="id-ID" dirty="0" smtClean="0"/>
              <a:t>	Tahapan Verifikasi dan Uji Coba dilakukan melalui dua cara, yaitu: </a:t>
            </a:r>
          </a:p>
          <a:p>
            <a:pPr marL="850392" lvl="1" indent="-457200">
              <a:buFont typeface="+mj-lt"/>
              <a:buAutoNum type="alphaLcPeriod"/>
            </a:pPr>
            <a:r>
              <a:rPr lang="id-ID" b="1" dirty="0" smtClean="0"/>
              <a:t>simulasi</a:t>
            </a:r>
            <a:r>
              <a:rPr lang="id-ID" dirty="0" smtClean="0"/>
              <a:t>, yaitu kegiatan menjalankan prosedur sesuai dengan SOP yang telah dibuat, </a:t>
            </a:r>
            <a:r>
              <a:rPr lang="id-ID" b="1" dirty="0" smtClean="0"/>
              <a:t>tetapi</a:t>
            </a:r>
            <a:r>
              <a:rPr lang="id-ID" dirty="0" smtClean="0"/>
              <a:t> </a:t>
            </a:r>
            <a:r>
              <a:rPr lang="id-ID" b="1" dirty="0" smtClean="0"/>
              <a:t>tidak dengan pelaksana yang sebenarnya</a:t>
            </a:r>
            <a:r>
              <a:rPr lang="id-ID" dirty="0" smtClean="0"/>
              <a:t>, melainkan oleh tim penyusun SOP untuk melihat apakah prosedur yang disusun telah memenuhi prinsip penyusunan SOP; dan </a:t>
            </a:r>
          </a:p>
          <a:p>
            <a:pPr marL="850392" lvl="1" indent="-457200">
              <a:buFont typeface="+mj-lt"/>
              <a:buAutoNum type="alphaLcPeriod"/>
            </a:pPr>
            <a:r>
              <a:rPr lang="id-ID" b="1" dirty="0" smtClean="0"/>
              <a:t>uji coba</a:t>
            </a:r>
            <a:r>
              <a:rPr lang="id-ID" dirty="0" smtClean="0"/>
              <a:t>, yaitu kegiatan percobaan untuk menjalankan prosedur sesuai dengan SOP yang telah dibuat dengan </a:t>
            </a:r>
            <a:r>
              <a:rPr lang="id-ID" b="1" dirty="0" smtClean="0"/>
              <a:t>melibatkan pelaksana yang sebenarnya</a:t>
            </a:r>
            <a:r>
              <a:rPr lang="id-ID" dirty="0" smtClean="0"/>
              <a:t> sehingga kendala-kendala yang kemungkinan ditemui pada tahapan penerapan nantinya, dapat dikenali terlebih dahulu.</a:t>
            </a:r>
            <a:endParaRPr lang="id-ID"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6. Pelaksanaan</a:t>
            </a:r>
            <a:endParaRPr lang="id-ID" dirty="0"/>
          </a:p>
        </p:txBody>
      </p:sp>
      <p:sp>
        <p:nvSpPr>
          <p:cNvPr id="2" name="Content Placeholder 1"/>
          <p:cNvSpPr>
            <a:spLocks noGrp="1"/>
          </p:cNvSpPr>
          <p:nvPr>
            <p:ph idx="1"/>
          </p:nvPr>
        </p:nvSpPr>
        <p:spPr/>
        <p:txBody>
          <a:bodyPr>
            <a:normAutofit fontScale="77500" lnSpcReduction="20000"/>
          </a:bodyPr>
          <a:lstStyle/>
          <a:p>
            <a:pPr>
              <a:buNone/>
            </a:pPr>
            <a:r>
              <a:rPr lang="id-ID" dirty="0" smtClean="0"/>
              <a:t>	Proses pelaksanaan harus dapat memastikan bahwa tujuan-tujuan berikut ini dapat tercapai: </a:t>
            </a:r>
          </a:p>
          <a:p>
            <a:pPr marL="850392" lvl="1" indent="-457200">
              <a:buFont typeface="+mj-lt"/>
              <a:buAutoNum type="alphaLcPeriod"/>
            </a:pPr>
            <a:r>
              <a:rPr lang="id-ID" dirty="0" smtClean="0"/>
              <a:t>setiap pelaksana mengetahui SOP yang baru/diubah dan mengetahui alasan perubahannya; </a:t>
            </a:r>
          </a:p>
          <a:p>
            <a:pPr marL="850392" lvl="1" indent="-457200">
              <a:buFont typeface="+mj-lt"/>
              <a:buAutoNum type="alphaLcPeriod"/>
            </a:pPr>
            <a:r>
              <a:rPr lang="id-ID" dirty="0" smtClean="0"/>
              <a:t>salinan SOP disebarluaskan sesuai kebutuhan dan siap diakses oleh semua pengguna yang potensial; </a:t>
            </a:r>
          </a:p>
          <a:p>
            <a:pPr marL="850392" lvl="1" indent="-457200">
              <a:buFont typeface="+mj-lt"/>
              <a:buAutoNum type="alphaLcPeriod"/>
            </a:pPr>
            <a:r>
              <a:rPr lang="id-ID" dirty="0" smtClean="0"/>
              <a:t>setiap pelaksana mengetahui perannya dalam SOP dan dapat menggunakan semua pengetahuan dan kemampuan yang dimiliki untuk menerapkan SOP secara aman dan efektif (termasuk pemahaman akan akibat yang akan terjadi bila gagal dalam melaksanakan SOP); dan </a:t>
            </a:r>
          </a:p>
          <a:p>
            <a:pPr marL="850392" lvl="1" indent="-457200">
              <a:buFont typeface="+mj-lt"/>
              <a:buAutoNum type="alphaLcPeriod"/>
            </a:pPr>
            <a:r>
              <a:rPr lang="id-ID" dirty="0" smtClean="0"/>
              <a:t>terdapat sebuah mekanisme untuk memonitor/memantau kinerja, mengidentifikasi masalah-masalah yang mungkin muncul, dan menyediakan dukungan dalam proses penerapan SOP.</a:t>
            </a:r>
            <a:endParaRPr lang="id-ID"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7. Sosialisasi</a:t>
            </a:r>
            <a:endParaRPr lang="id-ID" dirty="0"/>
          </a:p>
        </p:txBody>
      </p:sp>
      <p:sp>
        <p:nvSpPr>
          <p:cNvPr id="2" name="Content Placeholder 1"/>
          <p:cNvSpPr>
            <a:spLocks noGrp="1"/>
          </p:cNvSpPr>
          <p:nvPr>
            <p:ph idx="1"/>
          </p:nvPr>
        </p:nvSpPr>
        <p:spPr/>
        <p:txBody>
          <a:bodyPr>
            <a:normAutofit/>
          </a:bodyPr>
          <a:lstStyle/>
          <a:p>
            <a:pPr algn="just">
              <a:buNone/>
            </a:pPr>
            <a:r>
              <a:rPr lang="id-ID" dirty="0" smtClean="0"/>
              <a:t>	Penyebarluasan informasi dilakukan dengan sosialisasi. Sosialisasi akan memberikan kesempatan untuk setiap anggota organisasi yang berkepentingan untuk mempelajari dan memahami semua tugas, arahan, dan jadwal serta kebutuhan sumberdaya yang terkait, sehingga memperlancar penyebarluasan informasi terhadap SOP yang telah disusun.</a:t>
            </a:r>
            <a:endParaRPr lang="id-ID"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8. Pelatihan dan Pemahaman</a:t>
            </a:r>
            <a:endParaRPr lang="id-ID" dirty="0"/>
          </a:p>
        </p:txBody>
      </p:sp>
      <p:sp>
        <p:nvSpPr>
          <p:cNvPr id="2" name="Content Placeholder 1"/>
          <p:cNvSpPr>
            <a:spLocks noGrp="1"/>
          </p:cNvSpPr>
          <p:nvPr>
            <p:ph idx="1"/>
          </p:nvPr>
        </p:nvSpPr>
        <p:spPr/>
        <p:txBody>
          <a:bodyPr>
            <a:normAutofit fontScale="85000" lnSpcReduction="20000"/>
          </a:bodyPr>
          <a:lstStyle/>
          <a:p>
            <a:pPr>
              <a:buNone/>
            </a:pPr>
            <a:r>
              <a:rPr lang="id-ID" dirty="0" smtClean="0"/>
              <a:t>	Pelatihan bisa dalam bentuk formal atau informal, dilaksanakan dalam kelas ataupun pada pelaksanaan tugas sehari-hari.</a:t>
            </a:r>
          </a:p>
          <a:p>
            <a:pPr>
              <a:buNone/>
            </a:pPr>
            <a:r>
              <a:rPr lang="id-ID" dirty="0" smtClean="0"/>
              <a:t>	Program pelatihan yang dirancang harus dapat memenuhi prinsip-prinsip pendidikan orang dewasa, dengan mempertimbangkan empat komponen utama: motivasi, alih informasi, kesempatan untuk melatih keterampilan baru, dan peningkatan kemampuan. </a:t>
            </a:r>
          </a:p>
          <a:p>
            <a:pPr>
              <a:buNone/>
            </a:pPr>
            <a:r>
              <a:rPr lang="id-ID" dirty="0" smtClean="0"/>
              <a:t>	Pemberian pelatihan dimulai dengan penilaian kebutuhan pelatihan, penyusunan materi pelatihan, pemilihan peserta pelatihan, pemilihan instruktur, serta penjadwalan dan pengadministrasian pelatihan.</a:t>
            </a:r>
            <a:endParaRPr lang="id-ID"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9. Pemantauan dan Evaluasi</a:t>
            </a:r>
            <a:endParaRPr lang="id-ID" dirty="0"/>
          </a:p>
        </p:txBody>
      </p:sp>
      <p:sp>
        <p:nvSpPr>
          <p:cNvPr id="2" name="Content Placeholder 1"/>
          <p:cNvSpPr>
            <a:spLocks noGrp="1"/>
          </p:cNvSpPr>
          <p:nvPr>
            <p:ph idx="1"/>
          </p:nvPr>
        </p:nvSpPr>
        <p:spPr/>
        <p:txBody>
          <a:bodyPr/>
          <a:lstStyle/>
          <a:p>
            <a:r>
              <a:rPr lang="id-ID" dirty="0" smtClean="0"/>
              <a:t>Pemantauan SOP</a:t>
            </a:r>
          </a:p>
          <a:p>
            <a:r>
              <a:rPr lang="id-ID" dirty="0" smtClean="0"/>
              <a:t>Evaluasi SOP</a:t>
            </a:r>
          </a:p>
          <a:p>
            <a:r>
              <a:rPr lang="fi-FI" dirty="0" smtClean="0"/>
              <a:t>Pelaporan Pemantauan dan Evaluasi SOP</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Format SOP</a:t>
            </a:r>
            <a:endParaRPr lang="id-ID" dirty="0"/>
          </a:p>
        </p:txBody>
      </p:sp>
      <p:sp>
        <p:nvSpPr>
          <p:cNvPr id="5" name="Content Placeholder 4"/>
          <p:cNvSpPr>
            <a:spLocks noGrp="1"/>
          </p:cNvSpPr>
          <p:nvPr>
            <p:ph idx="1"/>
          </p:nvPr>
        </p:nvSpPr>
        <p:spPr/>
        <p:txBody>
          <a:bodyPr>
            <a:normAutofit/>
          </a:bodyPr>
          <a:lstStyle/>
          <a:p>
            <a:r>
              <a:rPr lang="id-ID" sz="2800" dirty="0" smtClean="0"/>
              <a:t>Ditulis menggunakan kalimat deklaratif.</a:t>
            </a:r>
          </a:p>
          <a:p>
            <a:r>
              <a:rPr lang="id-ID" sz="2800" dirty="0" smtClean="0"/>
              <a:t>Format diagram alir bercabang (</a:t>
            </a:r>
            <a:r>
              <a:rPr lang="id-ID" sz="2800" i="1" dirty="0" smtClean="0"/>
              <a:t>Branching Flowcharts</a:t>
            </a:r>
            <a:r>
              <a:rPr lang="id-ID" sz="2800" dirty="0" smtClean="0"/>
              <a:t>)</a:t>
            </a:r>
          </a:p>
          <a:p>
            <a:r>
              <a:rPr lang="id-ID" sz="2800" dirty="0" smtClean="0"/>
              <a:t>Menggunakan hanya 5 (Lima) Simbol Diagram Alir (Flowcharts); kapsul, kotak, belah ketupat, anak panah, segi lima.</a:t>
            </a:r>
          </a:p>
          <a:p>
            <a:r>
              <a:rPr lang="id-ID" sz="2800" dirty="0" smtClean="0"/>
              <a:t>Pelaksana/subjek dipisahkan dari Kegiatan/predikat.</a:t>
            </a:r>
          </a:p>
          <a:p>
            <a:endParaRPr lang="id-ID"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Simbol</a:t>
            </a:r>
            <a:endParaRPr lang="id-ID" dirty="0"/>
          </a:p>
        </p:txBody>
      </p:sp>
      <p:sp>
        <p:nvSpPr>
          <p:cNvPr id="2" name="Content Placeholder 1"/>
          <p:cNvSpPr>
            <a:spLocks noGrp="1"/>
          </p:cNvSpPr>
          <p:nvPr>
            <p:ph idx="1"/>
          </p:nvPr>
        </p:nvSpPr>
        <p:spPr/>
        <p:txBody>
          <a:bodyPr>
            <a:normAutofit fontScale="92500" lnSpcReduction="20000"/>
          </a:bodyPr>
          <a:lstStyle/>
          <a:p>
            <a:r>
              <a:rPr lang="id-ID" dirty="0" smtClean="0"/>
              <a:t>Kapsul</a:t>
            </a:r>
          </a:p>
          <a:p>
            <a:pPr>
              <a:buNone/>
            </a:pPr>
            <a:endParaRPr lang="id-ID" dirty="0" smtClean="0"/>
          </a:p>
          <a:p>
            <a:r>
              <a:rPr lang="id-ID" dirty="0" smtClean="0"/>
              <a:t>Kotak</a:t>
            </a:r>
          </a:p>
          <a:p>
            <a:pPr>
              <a:buNone/>
            </a:pPr>
            <a:endParaRPr lang="id-ID" dirty="0" smtClean="0"/>
          </a:p>
          <a:p>
            <a:r>
              <a:rPr lang="id-ID" dirty="0" smtClean="0"/>
              <a:t>Belahketupat </a:t>
            </a:r>
          </a:p>
          <a:p>
            <a:pPr>
              <a:buNone/>
            </a:pPr>
            <a:endParaRPr lang="id-ID" dirty="0" smtClean="0"/>
          </a:p>
          <a:p>
            <a:r>
              <a:rPr lang="id-ID" dirty="0" smtClean="0"/>
              <a:t>Anak panah </a:t>
            </a:r>
          </a:p>
          <a:p>
            <a:pPr>
              <a:buNone/>
            </a:pPr>
            <a:endParaRPr lang="id-ID" dirty="0" smtClean="0"/>
          </a:p>
          <a:p>
            <a:r>
              <a:rPr lang="id-ID" dirty="0" smtClean="0"/>
              <a:t>Segilima </a:t>
            </a:r>
            <a:endParaRPr lang="id-ID" dirty="0"/>
          </a:p>
        </p:txBody>
      </p:sp>
      <p:sp>
        <p:nvSpPr>
          <p:cNvPr id="5" name="Rectangle 4"/>
          <p:cNvSpPr/>
          <p:nvPr/>
        </p:nvSpPr>
        <p:spPr>
          <a:xfrm>
            <a:off x="2143108" y="2643182"/>
            <a:ext cx="1071570" cy="285752"/>
          </a:xfrm>
          <a:prstGeom prst="rect">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Diamond 5"/>
          <p:cNvSpPr/>
          <p:nvPr/>
        </p:nvSpPr>
        <p:spPr>
          <a:xfrm>
            <a:off x="3214678" y="3500438"/>
            <a:ext cx="1143008" cy="357190"/>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8" name="Straight Arrow Connector 7"/>
          <p:cNvCxnSpPr/>
          <p:nvPr/>
        </p:nvCxnSpPr>
        <p:spPr>
          <a:xfrm>
            <a:off x="3000364" y="4643446"/>
            <a:ext cx="157163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Flowchart: Off-page Connector 8"/>
          <p:cNvSpPr/>
          <p:nvPr/>
        </p:nvSpPr>
        <p:spPr>
          <a:xfrm>
            <a:off x="2500298" y="5357826"/>
            <a:ext cx="857256" cy="500066"/>
          </a:xfrm>
          <a:prstGeom prst="flowChartOffpageConnecto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Flowchart: Terminator 9"/>
          <p:cNvSpPr/>
          <p:nvPr/>
        </p:nvSpPr>
        <p:spPr>
          <a:xfrm>
            <a:off x="2214546" y="1643050"/>
            <a:ext cx="1571636" cy="42862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Format SOP</a:t>
            </a:r>
            <a:endParaRPr lang="id-ID" dirty="0"/>
          </a:p>
        </p:txBody>
      </p:sp>
      <p:sp>
        <p:nvSpPr>
          <p:cNvPr id="2" name="Content Placeholder 1"/>
          <p:cNvSpPr>
            <a:spLocks noGrp="1"/>
          </p:cNvSpPr>
          <p:nvPr>
            <p:ph idx="1"/>
          </p:nvPr>
        </p:nvSpPr>
        <p:spPr/>
        <p:txBody>
          <a:bodyPr>
            <a:normAutofit fontScale="92500" lnSpcReduction="20000"/>
          </a:bodyPr>
          <a:lstStyle/>
          <a:p>
            <a:pPr algn="just">
              <a:buNone/>
            </a:pPr>
            <a:r>
              <a:rPr lang="id-ID" dirty="0" smtClean="0"/>
              <a:t>	Faktor yang dapat dijadikan dasar dalam penentuan format penyusunan SOP yang akan dipakai oleh suatu organisasi adalah : </a:t>
            </a:r>
          </a:p>
          <a:p>
            <a:r>
              <a:rPr lang="id-ID" dirty="0" smtClean="0"/>
              <a:t>Berapa banyak keputusan yang akan dibuat dalam suatu prosedur; </a:t>
            </a:r>
          </a:p>
          <a:p>
            <a:r>
              <a:rPr lang="id-ID" dirty="0" smtClean="0"/>
              <a:t>Berapa banyak langkah dan sub langkah yang diperlukan dalam suatu prosedur;   </a:t>
            </a:r>
          </a:p>
          <a:p>
            <a:r>
              <a:rPr lang="id-ID" dirty="0" smtClean="0"/>
              <a:t>Siapa yang dijadikan target sebagai Pelaksana; dan </a:t>
            </a:r>
          </a:p>
          <a:p>
            <a:r>
              <a:rPr lang="id-ID" dirty="0" smtClean="0"/>
              <a:t>Apa tujuan yang ingin dicapai dalam pembuatan SOP. </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Bagian-Bagian SOP</a:t>
            </a:r>
            <a:endParaRPr lang="id-ID" dirty="0"/>
          </a:p>
        </p:txBody>
      </p:sp>
      <p:sp>
        <p:nvSpPr>
          <p:cNvPr id="2" name="Content Placeholder 1"/>
          <p:cNvSpPr>
            <a:spLocks noGrp="1"/>
          </p:cNvSpPr>
          <p:nvPr>
            <p:ph idx="1"/>
          </p:nvPr>
        </p:nvSpPr>
        <p:spPr/>
        <p:txBody>
          <a:bodyPr/>
          <a:lstStyle/>
          <a:p>
            <a:r>
              <a:rPr lang="id-ID" sz="3600" dirty="0" smtClean="0"/>
              <a:t>Sampul</a:t>
            </a:r>
          </a:p>
          <a:p>
            <a:pPr>
              <a:buNone/>
            </a:pPr>
            <a:endParaRPr lang="id-ID" dirty="0"/>
          </a:p>
        </p:txBody>
      </p:sp>
      <p:pic>
        <p:nvPicPr>
          <p:cNvPr id="4" name="Picture 3"/>
          <p:cNvPicPr>
            <a:picLocks noChangeAspect="1"/>
          </p:cNvPicPr>
          <p:nvPr/>
        </p:nvPicPr>
        <p:blipFill>
          <a:blip r:embed="rId2"/>
          <a:stretch>
            <a:fillRect/>
          </a:stretch>
        </p:blipFill>
        <p:spPr>
          <a:xfrm>
            <a:off x="2123728" y="2152650"/>
            <a:ext cx="5381625" cy="3973513"/>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TEMPLATE SOP</a:t>
            </a:r>
            <a:endParaRPr lang="id-ID" dirty="0"/>
          </a:p>
        </p:txBody>
      </p:sp>
      <p:pic>
        <p:nvPicPr>
          <p:cNvPr id="4" name="Content Placeholder 3"/>
          <p:cNvPicPr>
            <a:picLocks noGrp="1" noChangeAspect="1"/>
          </p:cNvPicPr>
          <p:nvPr>
            <p:ph idx="1"/>
          </p:nvPr>
        </p:nvPicPr>
        <p:blipFill>
          <a:blip r:embed="rId2"/>
          <a:stretch>
            <a:fillRect/>
          </a:stretch>
        </p:blipFill>
        <p:spPr>
          <a:xfrm>
            <a:off x="1195387" y="1767681"/>
            <a:ext cx="6753225" cy="4191000"/>
          </a:xfrm>
          <a:prstGeom prst="rect">
            <a:avLst/>
          </a:prstGeom>
        </p:spPr>
      </p:pic>
    </p:spTree>
    <p:extLst>
      <p:ext uri="{BB962C8B-B14F-4D97-AF65-F5344CB8AC3E}">
        <p14:creationId xmlns:p14="http://schemas.microsoft.com/office/powerpoint/2010/main" val="291331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Bagian-Bagian SOP</a:t>
            </a:r>
            <a:endParaRPr lang="id-ID" dirty="0"/>
          </a:p>
        </p:txBody>
      </p:sp>
      <p:sp>
        <p:nvSpPr>
          <p:cNvPr id="2" name="Content Placeholder 1"/>
          <p:cNvSpPr>
            <a:spLocks noGrp="1"/>
          </p:cNvSpPr>
          <p:nvPr>
            <p:ph idx="1"/>
          </p:nvPr>
        </p:nvSpPr>
        <p:spPr/>
        <p:txBody>
          <a:bodyPr/>
          <a:lstStyle/>
          <a:p>
            <a:r>
              <a:rPr lang="id-ID" dirty="0" smtClean="0"/>
              <a:t>Keputusan Pimpinan Unit Organisasi</a:t>
            </a:r>
          </a:p>
          <a:p>
            <a:r>
              <a:rPr lang="id-ID" dirty="0" smtClean="0"/>
              <a:t>Daftar Isi Dokumen</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71480"/>
            <a:ext cx="8229600" cy="5857916"/>
          </a:xfrm>
        </p:spPr>
        <p:txBody>
          <a:bodyPr/>
          <a:lstStyle/>
          <a:p>
            <a:pPr marL="624078" indent="-514350">
              <a:buFont typeface="+mj-lt"/>
              <a:buAutoNum type="arabicPeriod" startAt="2"/>
            </a:pPr>
            <a:r>
              <a:rPr lang="id-ID" dirty="0" smtClean="0"/>
              <a:t>Flowchart</a:t>
            </a:r>
          </a:p>
          <a:p>
            <a:pPr marL="624078" indent="-514350">
              <a:buNone/>
            </a:pPr>
            <a:endParaRPr lang="id-ID" dirty="0"/>
          </a:p>
        </p:txBody>
      </p:sp>
      <p:pic>
        <p:nvPicPr>
          <p:cNvPr id="5" name="Picture 4" descr="Flowchart.jpg"/>
          <p:cNvPicPr>
            <a:picLocks noChangeAspect="1"/>
          </p:cNvPicPr>
          <p:nvPr/>
        </p:nvPicPr>
        <p:blipFill>
          <a:blip r:embed="rId2"/>
          <a:stretch>
            <a:fillRect/>
          </a:stretch>
        </p:blipFill>
        <p:spPr>
          <a:xfrm>
            <a:off x="571472" y="1285860"/>
            <a:ext cx="7953375" cy="4886325"/>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544</TotalTime>
  <Words>615</Words>
  <Application>Microsoft Office PowerPoint</Application>
  <PresentationFormat>On-screen Show (4:3)</PresentationFormat>
  <Paragraphs>117</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Petunjuk Teknis Penyusunan SOP </vt:lpstr>
      <vt:lpstr>Prinsip Pelaksanaan SOP</vt:lpstr>
      <vt:lpstr>Format SOP</vt:lpstr>
      <vt:lpstr>Simbol</vt:lpstr>
      <vt:lpstr>Format SOP</vt:lpstr>
      <vt:lpstr>Bagian-Bagian SOP</vt:lpstr>
      <vt:lpstr>TEMPLATE SOP</vt:lpstr>
      <vt:lpstr>Bagian-Bagian SOP</vt:lpstr>
      <vt:lpstr>PowerPoint Presentation</vt:lpstr>
      <vt:lpstr>Petunjuk Pembuatan</vt:lpstr>
      <vt:lpstr>PowerPoint Presentation</vt:lpstr>
      <vt:lpstr>PowerPoint Presentation</vt:lpstr>
      <vt:lpstr>PowerPoint Presentation</vt:lpstr>
      <vt:lpstr>PowerPoint Presentation</vt:lpstr>
      <vt:lpstr>PowerPoint Presentation</vt:lpstr>
      <vt:lpstr>PowerPoint Presentation</vt:lpstr>
      <vt:lpstr>Langkah-langkah Penyusunan SOP</vt:lpstr>
      <vt:lpstr>1. Persiapan Penyusunan SOP </vt:lpstr>
      <vt:lpstr>2. Identifikasi Kebutuhan</vt:lpstr>
      <vt:lpstr>Langkah-langkah identifikasi kebutuhan:</vt:lpstr>
      <vt:lpstr>3. Analisis Kebutuhan</vt:lpstr>
      <vt:lpstr>4. Penulisan</vt:lpstr>
      <vt:lpstr>5. Verifikasi dan Uji Coba</vt:lpstr>
      <vt:lpstr>6. Pelaksanaan</vt:lpstr>
      <vt:lpstr>7. Sosialisasi</vt:lpstr>
      <vt:lpstr>8. Pelatihan dan Pemahaman</vt:lpstr>
      <vt:lpstr>9. Pemantauan dan Evaluasi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Petunjuk Penyusunan SOP</dc:title>
  <dc:creator>Aim</dc:creator>
  <cp:lastModifiedBy>Yanuar</cp:lastModifiedBy>
  <cp:revision>53</cp:revision>
  <dcterms:created xsi:type="dcterms:W3CDTF">2019-01-02T06:48:22Z</dcterms:created>
  <dcterms:modified xsi:type="dcterms:W3CDTF">2020-06-18T16:05:16Z</dcterms:modified>
</cp:coreProperties>
</file>